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90DBF4-D430-410D-B9E6-FCBF0C577435}" type="datetimeFigureOut">
              <a:rPr lang="en-US" smtClean="0"/>
              <a:pPr/>
              <a:t>6/22/2019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306B1A-4160-4C16-BF2C-25D49EB8B043}" type="slidenum">
              <a:rPr lang="en-US" smtClean="0"/>
              <a:pPr/>
              <a:t>‹#›</a:t>
            </a:fld>
            <a:endParaRPr lang="en-US" dirty="0"/>
          </a:p>
        </p:txBody>
      </p:sp>
    </p:spTree>
    <p:extLst>
      <p:ext uri="{BB962C8B-B14F-4D97-AF65-F5344CB8AC3E}">
        <p14:creationId xmlns="" xmlns:p14="http://schemas.microsoft.com/office/powerpoint/2010/main" val="2447104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5306B1A-4160-4C16-BF2C-25D49EB8B043}"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believe that every one of us here has ever come across a waste product while at home. Domestic waste product leads to the main forms of environmental pollution. These include water pollution, which occurs when domestic waste products enter into water bodies. Domestic waste products also cause air pollution, which takes place when the burn domestically acquired the waste product (Lindner et al., 2019). Soil pollution occurs when domestically acquired waste products mix with soils causing it unsafe for plants and animals. We should acknowledge the fact that domestic waste products are the closest enemies to our environmental wellness.</a:t>
            </a:r>
            <a:endParaRPr lang="en-US" dirty="0"/>
          </a:p>
        </p:txBody>
      </p:sp>
      <p:sp>
        <p:nvSpPr>
          <p:cNvPr id="4" name="Slide Number Placeholder 3"/>
          <p:cNvSpPr>
            <a:spLocks noGrp="1"/>
          </p:cNvSpPr>
          <p:nvPr>
            <p:ph type="sldNum" sz="quarter" idx="10"/>
          </p:nvPr>
        </p:nvSpPr>
        <p:spPr/>
        <p:txBody>
          <a:bodyPr/>
          <a:lstStyle/>
          <a:p>
            <a:fld id="{B5306B1A-4160-4C16-BF2C-25D49EB8B043}" type="slidenum">
              <a:rPr lang="en-US" smtClean="0"/>
              <a:pPr/>
              <a:t>3</a:t>
            </a:fld>
            <a:endParaRPr lang="en-US" dirty="0"/>
          </a:p>
        </p:txBody>
      </p:sp>
    </p:spTree>
    <p:extLst>
      <p:ext uri="{BB962C8B-B14F-4D97-AF65-F5344CB8AC3E}">
        <p14:creationId xmlns="" xmlns:p14="http://schemas.microsoft.com/office/powerpoint/2010/main" val="1502443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Domestic waste products are found in every homestead. However, their presence is felt depending on the adopted type of disposal. The major types of waste products include; plastics which are non-biodegradable products, and they end up affecting soil fertility, causing water pollution and even causing air pollution when burnt (McDonald &amp; Oke, 2018). It is also worth to understand that burning unwanted papers and books in our homes increase greenhouse gas emission and hence increasing global warming. Other materials which cause greenhouse gas emission violate the conduciveness of the domestic environment. Instead, we should consider recycling these finished products to sustain the wellness of our environment.</a:t>
            </a:r>
          </a:p>
          <a:p>
            <a:endParaRPr lang="en-US" dirty="0"/>
          </a:p>
        </p:txBody>
      </p:sp>
      <p:sp>
        <p:nvSpPr>
          <p:cNvPr id="4" name="Slide Number Placeholder 3"/>
          <p:cNvSpPr>
            <a:spLocks noGrp="1"/>
          </p:cNvSpPr>
          <p:nvPr>
            <p:ph type="sldNum" sz="quarter" idx="10"/>
          </p:nvPr>
        </p:nvSpPr>
        <p:spPr/>
        <p:txBody>
          <a:bodyPr/>
          <a:lstStyle/>
          <a:p>
            <a:fld id="{B5306B1A-4160-4C16-BF2C-25D49EB8B043}" type="slidenum">
              <a:rPr lang="en-US" smtClean="0"/>
              <a:pPr/>
              <a:t>4</a:t>
            </a:fld>
            <a:endParaRPr lang="en-US" dirty="0"/>
          </a:p>
        </p:txBody>
      </p:sp>
    </p:spTree>
    <p:extLst>
      <p:ext uri="{BB962C8B-B14F-4D97-AF65-F5344CB8AC3E}">
        <p14:creationId xmlns="" xmlns:p14="http://schemas.microsoft.com/office/powerpoint/2010/main" val="157430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It is my pleasure to inform you that everyone is held accountable for the effects of his deeds in regards to the attached effects. Recycling should be the most appropriate approach that we should embrace in our homesteads to preserve our environments for present and future generations.</a:t>
            </a:r>
          </a:p>
          <a:p>
            <a:pPr marL="0" indent="0">
              <a:buNone/>
            </a:pPr>
            <a:r>
              <a:rPr lang="en-US" dirty="0" smtClean="0"/>
              <a:t>Recycling at home is essential since it serves as an easy process of reducing waste of energy since recycling products demands considerably less energy. Recycling reduces the need for clearance since recycling at home reduces the pile of resources that one might have no more need of (Cheng, 2018). Also, recycling at home would help to restore the environment by reducing greenhouse gas emissions. Recycling is important for children since it helps children to grow up responsible for nature and the environment. </a:t>
            </a:r>
          </a:p>
          <a:p>
            <a:endParaRPr lang="en-US" dirty="0"/>
          </a:p>
        </p:txBody>
      </p:sp>
      <p:sp>
        <p:nvSpPr>
          <p:cNvPr id="4" name="Slide Number Placeholder 3"/>
          <p:cNvSpPr>
            <a:spLocks noGrp="1"/>
          </p:cNvSpPr>
          <p:nvPr>
            <p:ph type="sldNum" sz="quarter" idx="10"/>
          </p:nvPr>
        </p:nvSpPr>
        <p:spPr/>
        <p:txBody>
          <a:bodyPr/>
          <a:lstStyle/>
          <a:p>
            <a:fld id="{B5306B1A-4160-4C16-BF2C-25D49EB8B043}" type="slidenum">
              <a:rPr lang="en-US" smtClean="0"/>
              <a:pPr/>
              <a:t>5</a:t>
            </a:fld>
            <a:endParaRPr lang="en-US" dirty="0"/>
          </a:p>
        </p:txBody>
      </p:sp>
    </p:spTree>
    <p:extLst>
      <p:ext uri="{BB962C8B-B14F-4D97-AF65-F5344CB8AC3E}">
        <p14:creationId xmlns="" xmlns:p14="http://schemas.microsoft.com/office/powerpoint/2010/main" val="717160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 the other hand, recycling at home has been faced with determined opposition based on the assertions that; recycling sites are always unhygienic, and they serve as the breeding zone for serious disease outbreaks (Cheng, 2018). Products from recycled domestic waste are not durable since they rely on low-quality raw materials. Recycling might be costly and procedural.</a:t>
            </a:r>
          </a:p>
          <a:p>
            <a:endParaRPr lang="en-US" dirty="0"/>
          </a:p>
        </p:txBody>
      </p:sp>
      <p:sp>
        <p:nvSpPr>
          <p:cNvPr id="4" name="Slide Number Placeholder 3"/>
          <p:cNvSpPr>
            <a:spLocks noGrp="1"/>
          </p:cNvSpPr>
          <p:nvPr>
            <p:ph type="sldNum" sz="quarter" idx="10"/>
          </p:nvPr>
        </p:nvSpPr>
        <p:spPr/>
        <p:txBody>
          <a:bodyPr/>
          <a:lstStyle/>
          <a:p>
            <a:fld id="{B5306B1A-4160-4C16-BF2C-25D49EB8B043}" type="slidenum">
              <a:rPr lang="en-US" smtClean="0"/>
              <a:pPr/>
              <a:t>6</a:t>
            </a:fld>
            <a:endParaRPr lang="en-US" dirty="0"/>
          </a:p>
        </p:txBody>
      </p:sp>
    </p:spTree>
    <p:extLst>
      <p:ext uri="{BB962C8B-B14F-4D97-AF65-F5344CB8AC3E}">
        <p14:creationId xmlns="" xmlns:p14="http://schemas.microsoft.com/office/powerpoint/2010/main" val="3408504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worth to note that recycling at home does much benefit than risks. It helps in restoring environmental wellness (Cheng, 2018). It improves health and welfare, and hence we should abide by the need for recycling at home.</a:t>
            </a:r>
          </a:p>
        </p:txBody>
      </p:sp>
      <p:sp>
        <p:nvSpPr>
          <p:cNvPr id="4" name="Slide Number Placeholder 3"/>
          <p:cNvSpPr>
            <a:spLocks noGrp="1"/>
          </p:cNvSpPr>
          <p:nvPr>
            <p:ph type="sldNum" sz="quarter" idx="10"/>
          </p:nvPr>
        </p:nvSpPr>
        <p:spPr/>
        <p:txBody>
          <a:bodyPr/>
          <a:lstStyle/>
          <a:p>
            <a:fld id="{B5306B1A-4160-4C16-BF2C-25D49EB8B043}" type="slidenum">
              <a:rPr lang="en-US" smtClean="0"/>
              <a:pPr/>
              <a:t>7</a:t>
            </a:fld>
            <a:endParaRPr lang="en-US" dirty="0"/>
          </a:p>
        </p:txBody>
      </p:sp>
    </p:spTree>
    <p:extLst>
      <p:ext uri="{BB962C8B-B14F-4D97-AF65-F5344CB8AC3E}">
        <p14:creationId xmlns="" xmlns:p14="http://schemas.microsoft.com/office/powerpoint/2010/main" val="1518583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am fully convinced that domestic waste products are the leading causes of environmental pollutions. They lead to air pollution, water pollution, and soil pollution as well. The major domestic environment pollutants include plastics and papers, among others. Recycling at home stands a chance to make our domestic environments cleaner and very efficient in the future (Cheng, 2018). It is now the right time for every individual to subscribe to the benefits of recycling at home. The earth is our home now and for many years to come.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5306B1A-4160-4C16-BF2C-25D49EB8B043}" type="slidenum">
              <a:rPr lang="en-US" smtClean="0"/>
              <a:pPr/>
              <a:t>8</a:t>
            </a:fld>
            <a:endParaRPr lang="en-US" dirty="0"/>
          </a:p>
        </p:txBody>
      </p:sp>
    </p:spTree>
    <p:extLst>
      <p:ext uri="{BB962C8B-B14F-4D97-AF65-F5344CB8AC3E}">
        <p14:creationId xmlns="" xmlns:p14="http://schemas.microsoft.com/office/powerpoint/2010/main" val="1214953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7D53AEB-11A7-450A-A4E4-447EE76BF7A2}" type="datetimeFigureOut">
              <a:rPr lang="en-US" smtClean="0"/>
              <a:pPr/>
              <a:t>6/22/2019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E8C778-7D54-4055-BA99-70B7C11C207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53AEB-11A7-450A-A4E4-447EE76BF7A2}" type="datetimeFigureOut">
              <a:rPr lang="en-US" smtClean="0"/>
              <a:pPr/>
              <a:t>6/22/2019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E8C778-7D54-4055-BA99-70B7C11C207F}"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D53AEB-11A7-450A-A4E4-447EE76BF7A2}" type="datetimeFigureOut">
              <a:rPr lang="en-US" smtClean="0"/>
              <a:pPr/>
              <a:t>6/22/2019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E8C778-7D54-4055-BA99-70B7C11C207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47D53AEB-11A7-450A-A4E4-447EE76BF7A2}" type="datetimeFigureOut">
              <a:rPr lang="en-US" smtClean="0"/>
              <a:pPr/>
              <a:t>6/22/2019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E8C778-7D54-4055-BA99-70B7C11C207F}" type="slidenum">
              <a:rPr lang="en-US" smtClean="0"/>
              <a:pPr/>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7D53AEB-11A7-450A-A4E4-447EE76BF7A2}" type="datetimeFigureOut">
              <a:rPr lang="en-US" smtClean="0"/>
              <a:pPr/>
              <a:t>6/22/2019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9E8C778-7D54-4055-BA99-70B7C11C207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D53AEB-11A7-450A-A4E4-447EE76BF7A2}" type="datetimeFigureOut">
              <a:rPr lang="en-US" smtClean="0"/>
              <a:pPr/>
              <a:t>6/22/2019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9E8C778-7D54-4055-BA99-70B7C11C207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47D53AEB-11A7-450A-A4E4-447EE76BF7A2}" type="datetimeFigureOut">
              <a:rPr lang="en-US" smtClean="0"/>
              <a:pPr/>
              <a:t>6/22/2019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9E8C778-7D54-4055-BA99-70B7C11C207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47D53AEB-11A7-450A-A4E4-447EE76BF7A2}" type="datetimeFigureOut">
              <a:rPr lang="en-US" smtClean="0"/>
              <a:pPr/>
              <a:t>6/22/2019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E8C778-7D54-4055-BA99-70B7C11C207F}" type="slidenum">
              <a:rPr lang="en-US" smtClean="0"/>
              <a:pPr/>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D53AEB-11A7-450A-A4E4-447EE76BF7A2}" type="datetimeFigureOut">
              <a:rPr lang="en-US" smtClean="0"/>
              <a:pPr/>
              <a:t>6/22/2019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E8C778-7D54-4055-BA99-70B7C11C207F}" type="slidenum">
              <a:rPr lang="en-US" smtClean="0"/>
              <a:pPr/>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53AEB-11A7-450A-A4E4-447EE76BF7A2}" type="datetimeFigureOut">
              <a:rPr lang="en-US" smtClean="0"/>
              <a:pPr/>
              <a:t>6/22/2019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E8C778-7D54-4055-BA99-70B7C11C207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47D53AEB-11A7-450A-A4E4-447EE76BF7A2}" type="datetimeFigureOut">
              <a:rPr lang="en-US" smtClean="0"/>
              <a:pPr/>
              <a:t>6/22/2019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E8C778-7D54-4055-BA99-70B7C11C207F}" type="slidenum">
              <a:rPr lang="en-US" smtClean="0"/>
              <a:pPr/>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47D53AEB-11A7-450A-A4E4-447EE76BF7A2}" type="datetimeFigureOut">
              <a:rPr lang="en-US" smtClean="0"/>
              <a:pPr/>
              <a:t>6/22/2019</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9E8C778-7D54-4055-BA99-70B7C11C207F}" type="slidenum">
              <a:rPr lang="en-US" smtClean="0"/>
              <a:pPr/>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2514600"/>
            <a:ext cx="7520940" cy="1676400"/>
          </a:xfrm>
        </p:spPr>
        <p:txBody>
          <a:bodyPr>
            <a:normAutofit/>
          </a:bodyPr>
          <a:lstStyle/>
          <a:p>
            <a:pPr algn="ctr"/>
            <a:r>
              <a:rPr lang="en-US" sz="2800" cap="none" dirty="0" smtClean="0">
                <a:solidFill>
                  <a:schemeClr val="tx1"/>
                </a:solidFill>
                <a:latin typeface="Times New Roman" pitchFamily="18" charset="0"/>
                <a:cs typeface="Times New Roman" pitchFamily="18" charset="0"/>
              </a:rPr>
              <a:t>Persuasive Speech </a:t>
            </a:r>
            <a:br>
              <a:rPr lang="en-US" sz="2800" cap="none" dirty="0" smtClean="0">
                <a:solidFill>
                  <a:schemeClr val="tx1"/>
                </a:solidFill>
                <a:latin typeface="Times New Roman" pitchFamily="18" charset="0"/>
                <a:cs typeface="Times New Roman" pitchFamily="18" charset="0"/>
              </a:rPr>
            </a:br>
            <a:r>
              <a:rPr lang="en-US" sz="2800" cap="none" dirty="0" smtClean="0">
                <a:solidFill>
                  <a:schemeClr val="tx1"/>
                </a:solidFill>
                <a:latin typeface="Times New Roman" pitchFamily="18" charset="0"/>
                <a:cs typeface="Times New Roman" pitchFamily="18" charset="0"/>
              </a:rPr>
              <a:t/>
            </a:r>
            <a:br>
              <a:rPr lang="en-US" sz="2800" cap="none" dirty="0" smtClean="0">
                <a:solidFill>
                  <a:schemeClr val="tx1"/>
                </a:solidFill>
                <a:latin typeface="Times New Roman" pitchFamily="18" charset="0"/>
                <a:cs typeface="Times New Roman" pitchFamily="18" charset="0"/>
              </a:rPr>
            </a:br>
            <a:r>
              <a:rPr lang="en-US" sz="2000" cap="none" dirty="0" smtClean="0">
                <a:solidFill>
                  <a:schemeClr val="tx1"/>
                </a:solidFill>
                <a:latin typeface="Times New Roman" pitchFamily="18" charset="0"/>
                <a:cs typeface="Times New Roman" pitchFamily="18" charset="0"/>
              </a:rPr>
              <a:t>Recycling </a:t>
            </a:r>
            <a:r>
              <a:rPr lang="en-US" sz="2000" cap="none" dirty="0" smtClean="0">
                <a:solidFill>
                  <a:schemeClr val="tx1"/>
                </a:solidFill>
                <a:latin typeface="Times New Roman" pitchFamily="18" charset="0"/>
                <a:cs typeface="Times New Roman" pitchFamily="18" charset="0"/>
              </a:rPr>
              <a:t>at </a:t>
            </a:r>
            <a:r>
              <a:rPr lang="en-US" sz="2000" cap="none" dirty="0" smtClean="0">
                <a:solidFill>
                  <a:schemeClr val="tx1"/>
                </a:solidFill>
                <a:latin typeface="Times New Roman" pitchFamily="18" charset="0"/>
                <a:cs typeface="Times New Roman" pitchFamily="18" charset="0"/>
              </a:rPr>
              <a:t>Home</a:t>
            </a:r>
            <a:r>
              <a:rPr lang="en-US" sz="2800" dirty="0">
                <a:solidFill>
                  <a:schemeClr val="tx1"/>
                </a:solidFill>
                <a:latin typeface="Times New Roman" pitchFamily="18" charset="0"/>
                <a:cs typeface="Times New Roman" pitchFamily="18" charset="0"/>
              </a:rPr>
              <a:t/>
            </a:r>
            <a:br>
              <a:rPr lang="en-US" sz="2800" dirty="0">
                <a:solidFill>
                  <a:schemeClr val="tx1"/>
                </a:solidFill>
                <a:latin typeface="Times New Roman" pitchFamily="18" charset="0"/>
                <a:cs typeface="Times New Roman" pitchFamily="18" charset="0"/>
              </a:rPr>
            </a:br>
            <a:endParaRPr lang="en-US" sz="2800" dirty="0">
              <a:solidFill>
                <a:schemeClr val="tx1"/>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198748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latin typeface="Times New Roman" pitchFamily="18" charset="0"/>
                <a:cs typeface="Times New Roman" pitchFamily="18" charset="0"/>
              </a:rPr>
              <a:t>Introduction</a:t>
            </a:r>
            <a:br>
              <a:rPr lang="en-US" sz="2800" dirty="0">
                <a:solidFill>
                  <a:schemeClr val="tx1"/>
                </a:solidFill>
                <a:latin typeface="Times New Roman" pitchFamily="18" charset="0"/>
                <a:cs typeface="Times New Roman" pitchFamily="18" charset="0"/>
              </a:rPr>
            </a:br>
            <a:endParaRPr lang="en-US" sz="2800" dirty="0">
              <a:solidFill>
                <a:schemeClr val="tx1"/>
              </a:solidFill>
              <a:latin typeface="Times New Roman" pitchFamily="18" charset="0"/>
              <a:cs typeface="Times New Roman" pitchFamily="18" charset="0"/>
            </a:endParaRPr>
          </a:p>
        </p:txBody>
      </p:sp>
      <p:sp>
        <p:nvSpPr>
          <p:cNvPr id="4" name="Content Placeholder 3"/>
          <p:cNvSpPr>
            <a:spLocks noGrp="1"/>
          </p:cNvSpPr>
          <p:nvPr>
            <p:ph sz="quarter" idx="13"/>
          </p:nvPr>
        </p:nvSpPr>
        <p:spPr>
          <a:xfrm>
            <a:off x="685800" y="1219200"/>
            <a:ext cx="3822192" cy="5181600"/>
          </a:xfrm>
        </p:spPr>
        <p:txBody>
          <a:bodyPr>
            <a:noAutofit/>
          </a:bodyPr>
          <a:lstStyle/>
          <a:p>
            <a:pPr>
              <a:buFont typeface="Wingdings" pitchFamily="2" charset="2"/>
              <a:buChar char="v"/>
            </a:pPr>
            <a:r>
              <a:rPr lang="en-US" sz="2000" dirty="0">
                <a:solidFill>
                  <a:schemeClr val="tx1"/>
                </a:solidFill>
                <a:latin typeface="Times New Roman" pitchFamily="18" charset="0"/>
                <a:cs typeface="Times New Roman" pitchFamily="18" charset="0"/>
              </a:rPr>
              <a:t>Hello everyone, my presentation today is about recycling at home.</a:t>
            </a:r>
          </a:p>
          <a:p>
            <a:pPr>
              <a:buFont typeface="Wingdings" pitchFamily="2" charset="2"/>
              <a:buChar char="v"/>
            </a:pPr>
            <a:r>
              <a:rPr lang="en-US" sz="2000" dirty="0">
                <a:solidFill>
                  <a:schemeClr val="tx1"/>
                </a:solidFill>
                <a:latin typeface="Times New Roman" pitchFamily="18" charset="0"/>
                <a:cs typeface="Times New Roman" pitchFamily="18" charset="0"/>
              </a:rPr>
              <a:t>How many people drink some sort of bottled water in their homesteads on a daily bases?  </a:t>
            </a:r>
          </a:p>
          <a:p>
            <a:pPr>
              <a:buFont typeface="Wingdings" pitchFamily="2" charset="2"/>
              <a:buChar char="v"/>
            </a:pPr>
            <a:r>
              <a:rPr lang="en-US" sz="2000" dirty="0">
                <a:solidFill>
                  <a:schemeClr val="tx1"/>
                </a:solidFill>
                <a:latin typeface="Times New Roman" pitchFamily="18" charset="0"/>
                <a:cs typeface="Times New Roman" pitchFamily="18" charset="0"/>
              </a:rPr>
              <a:t>How many of those people take the bottle in the trash once they are done?</a:t>
            </a:r>
          </a:p>
          <a:p>
            <a:pPr>
              <a:buFont typeface="Wingdings" pitchFamily="2" charset="2"/>
              <a:buChar char="v"/>
            </a:pPr>
            <a:r>
              <a:rPr lang="en-US" sz="2000" dirty="0">
                <a:solidFill>
                  <a:schemeClr val="tx1"/>
                </a:solidFill>
                <a:latin typeface="Times New Roman" pitchFamily="18" charset="0"/>
                <a:cs typeface="Times New Roman" pitchFamily="18" charset="0"/>
              </a:rPr>
              <a:t>Garbage has affected the environment variedly (Lindner, Braungart, &amp; Essig, 2019).</a:t>
            </a:r>
          </a:p>
          <a:p>
            <a:pPr>
              <a:buFont typeface="Wingdings" pitchFamily="2" charset="2"/>
              <a:buChar char="v"/>
            </a:pPr>
            <a:r>
              <a:rPr lang="en-US" sz="2000" dirty="0">
                <a:solidFill>
                  <a:schemeClr val="tx1"/>
                </a:solidFill>
                <a:latin typeface="Times New Roman" pitchFamily="18" charset="0"/>
                <a:cs typeface="Times New Roman" pitchFamily="18" charset="0"/>
              </a:rPr>
              <a:t>It has come to my attention that recycling is the right thing to do even when we have plenty of resources</a:t>
            </a:r>
            <a:r>
              <a:rPr lang="en-US" sz="2000" dirty="0" smtClean="0">
                <a:solidFill>
                  <a:schemeClr val="tx1"/>
                </a:solidFill>
                <a:latin typeface="Times New Roman" pitchFamily="18" charset="0"/>
                <a:cs typeface="Times New Roman" pitchFamily="18" charset="0"/>
              </a:rPr>
              <a:t>.</a:t>
            </a:r>
            <a:endParaRPr lang="en-US" sz="2000" dirty="0">
              <a:solidFill>
                <a:schemeClr val="tx1"/>
              </a:solidFill>
              <a:latin typeface="Times New Roman" pitchFamily="18" charset="0"/>
              <a:cs typeface="Times New Roman" pitchFamily="18" charset="0"/>
            </a:endParaRPr>
          </a:p>
        </p:txBody>
      </p:sp>
      <p:pic>
        <p:nvPicPr>
          <p:cNvPr id="6" name="Content Placeholder 5" descr="Screen Clipping"/>
          <p:cNvPicPr>
            <a:picLocks noGrp="1" noChangeAspect="1"/>
          </p:cNvPicPr>
          <p:nvPr>
            <p:ph sz="quarter" idx="14"/>
          </p:nvPr>
        </p:nvPicPr>
        <p:blipFill>
          <a:blip r:embed="rId3">
            <a:extLst>
              <a:ext uri="{28A0092B-C50C-407E-A947-70E740481C1C}">
                <a14:useLocalDpi xmlns="" xmlns:a14="http://schemas.microsoft.com/office/drawing/2010/main" val="0"/>
              </a:ext>
            </a:extLst>
          </a:blip>
          <a:stretch>
            <a:fillRect/>
          </a:stretch>
        </p:blipFill>
        <p:spPr>
          <a:xfrm>
            <a:off x="4648200" y="1828800"/>
            <a:ext cx="4114800" cy="4343400"/>
          </a:xfrm>
        </p:spPr>
      </p:pic>
    </p:spTree>
    <p:extLst>
      <p:ext uri="{BB962C8B-B14F-4D97-AF65-F5344CB8AC3E}">
        <p14:creationId xmlns="" xmlns:p14="http://schemas.microsoft.com/office/powerpoint/2010/main" val="3384285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latin typeface="Times New Roman" pitchFamily="18" charset="0"/>
                <a:cs typeface="Times New Roman" pitchFamily="18" charset="0"/>
              </a:rPr>
              <a:t>Effects of domestic waste products</a:t>
            </a:r>
          </a:p>
        </p:txBody>
      </p:sp>
      <p:sp>
        <p:nvSpPr>
          <p:cNvPr id="2" name="Content Placeholder 1"/>
          <p:cNvSpPr>
            <a:spLocks noGrp="1"/>
          </p:cNvSpPr>
          <p:nvPr>
            <p:ph sz="quarter" idx="13"/>
          </p:nvPr>
        </p:nvSpPr>
        <p:spPr/>
        <p:txBody>
          <a:bodyPr>
            <a:normAutofit/>
          </a:bodyPr>
          <a:lstStyle/>
          <a:p>
            <a:pPr>
              <a:buFont typeface="Wingdings" pitchFamily="2" charset="2"/>
              <a:buChar char="v"/>
            </a:pPr>
            <a:r>
              <a:rPr lang="en-US" sz="2000" dirty="0" smtClean="0">
                <a:solidFill>
                  <a:schemeClr val="tx1"/>
                </a:solidFill>
                <a:latin typeface="Times New Roman" pitchFamily="18" charset="0"/>
                <a:cs typeface="Times New Roman" pitchFamily="18" charset="0"/>
              </a:rPr>
              <a:t>Domestic </a:t>
            </a:r>
            <a:r>
              <a:rPr lang="en-US" sz="2000" dirty="0">
                <a:solidFill>
                  <a:schemeClr val="tx1"/>
                </a:solidFill>
                <a:latin typeface="Times New Roman" pitchFamily="18" charset="0"/>
                <a:cs typeface="Times New Roman" pitchFamily="18" charset="0"/>
              </a:rPr>
              <a:t>waste product leads to the main forms of environmental pollution. These include</a:t>
            </a:r>
          </a:p>
          <a:p>
            <a:pPr lvl="1">
              <a:buFont typeface="Wingdings" pitchFamily="2" charset="2"/>
              <a:buChar char="v"/>
            </a:pPr>
            <a:r>
              <a:rPr lang="en-US" sz="2000" dirty="0" smtClean="0">
                <a:solidFill>
                  <a:schemeClr val="tx1"/>
                </a:solidFill>
                <a:latin typeface="Times New Roman" pitchFamily="18" charset="0"/>
                <a:cs typeface="Times New Roman" pitchFamily="18" charset="0"/>
              </a:rPr>
              <a:t> Water pollution</a:t>
            </a:r>
          </a:p>
          <a:p>
            <a:pPr lvl="1">
              <a:buFont typeface="Wingdings" pitchFamily="2" charset="2"/>
              <a:buChar char="v"/>
            </a:pPr>
            <a:r>
              <a:rPr lang="en-US" sz="2000" dirty="0" smtClean="0">
                <a:solidFill>
                  <a:schemeClr val="tx1"/>
                </a:solidFill>
                <a:latin typeface="Times New Roman" pitchFamily="18" charset="0"/>
                <a:cs typeface="Times New Roman" pitchFamily="18" charset="0"/>
              </a:rPr>
              <a:t>  Air pollution</a:t>
            </a:r>
          </a:p>
          <a:p>
            <a:pPr lvl="1">
              <a:buFont typeface="Wingdings" pitchFamily="2" charset="2"/>
              <a:buChar char="v"/>
            </a:pPr>
            <a:r>
              <a:rPr lang="en-US" sz="2000" dirty="0" smtClean="0">
                <a:solidFill>
                  <a:schemeClr val="tx1"/>
                </a:solidFill>
                <a:latin typeface="Times New Roman" pitchFamily="18" charset="0"/>
                <a:cs typeface="Times New Roman" pitchFamily="18" charset="0"/>
              </a:rPr>
              <a:t>  Soil pollution</a:t>
            </a:r>
          </a:p>
          <a:p>
            <a:pPr marL="0" indent="0">
              <a:buNone/>
            </a:pPr>
            <a:r>
              <a:rPr lang="en-US" sz="2000" dirty="0" smtClean="0">
                <a:solidFill>
                  <a:schemeClr val="tx1"/>
                </a:solidFill>
                <a:latin typeface="Times New Roman" pitchFamily="18" charset="0"/>
                <a:cs typeface="Times New Roman" pitchFamily="18" charset="0"/>
              </a:rPr>
              <a:t> </a:t>
            </a:r>
            <a:endParaRPr lang="en-US" sz="2000" dirty="0">
              <a:solidFill>
                <a:schemeClr val="tx1"/>
              </a:solidFill>
              <a:latin typeface="Times New Roman" pitchFamily="18" charset="0"/>
              <a:cs typeface="Times New Roman" pitchFamily="18" charset="0"/>
            </a:endParaRPr>
          </a:p>
          <a:p>
            <a:endParaRPr lang="en-US" sz="2000" dirty="0">
              <a:solidFill>
                <a:schemeClr val="tx1"/>
              </a:solidFill>
              <a:latin typeface="Times New Roman" pitchFamily="18" charset="0"/>
              <a:cs typeface="Times New Roman" pitchFamily="18" charset="0"/>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 xmlns:a14="http://schemas.microsoft.com/office/drawing/2010/main" val="0"/>
              </a:ext>
            </a:extLst>
          </a:blip>
          <a:stretch>
            <a:fillRect/>
          </a:stretch>
        </p:blipFill>
        <p:spPr>
          <a:xfrm>
            <a:off x="4648200" y="2362200"/>
            <a:ext cx="3822700" cy="3124200"/>
          </a:xfrm>
        </p:spPr>
      </p:pic>
    </p:spTree>
    <p:extLst>
      <p:ext uri="{BB962C8B-B14F-4D97-AF65-F5344CB8AC3E}">
        <p14:creationId xmlns="" xmlns:p14="http://schemas.microsoft.com/office/powerpoint/2010/main" val="3001499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981200"/>
            <a:ext cx="7408333" cy="4267200"/>
          </a:xfrm>
        </p:spPr>
        <p:txBody>
          <a:bodyPr>
            <a:noAutofit/>
          </a:bodyPr>
          <a:lstStyle/>
          <a:p>
            <a:pPr>
              <a:buFont typeface="Wingdings" pitchFamily="2" charset="2"/>
              <a:buChar char="v"/>
            </a:pPr>
            <a:r>
              <a:rPr lang="en-US" sz="2800" dirty="0" smtClean="0">
                <a:solidFill>
                  <a:schemeClr val="tx1"/>
                </a:solidFill>
                <a:latin typeface="Times New Roman" pitchFamily="18" charset="0"/>
                <a:cs typeface="Times New Roman" pitchFamily="18" charset="0"/>
              </a:rPr>
              <a:t>Domestic </a:t>
            </a:r>
            <a:r>
              <a:rPr lang="en-US" sz="2800" dirty="0">
                <a:solidFill>
                  <a:schemeClr val="tx1"/>
                </a:solidFill>
                <a:latin typeface="Times New Roman" pitchFamily="18" charset="0"/>
                <a:cs typeface="Times New Roman" pitchFamily="18" charset="0"/>
              </a:rPr>
              <a:t>waste products are found in every homestead (McDonald &amp; Oke, 2018). However, their presence is felt depending on the adopted type of disposal.</a:t>
            </a:r>
          </a:p>
          <a:p>
            <a:pPr>
              <a:buFont typeface="Wingdings" pitchFamily="2" charset="2"/>
              <a:buChar char="v"/>
            </a:pPr>
            <a:r>
              <a:rPr lang="en-US" sz="2800" dirty="0">
                <a:solidFill>
                  <a:schemeClr val="tx1"/>
                </a:solidFill>
                <a:latin typeface="Times New Roman" pitchFamily="18" charset="0"/>
                <a:cs typeface="Times New Roman" pitchFamily="18" charset="0"/>
              </a:rPr>
              <a:t>The major types of domestic waste products include:</a:t>
            </a:r>
          </a:p>
          <a:p>
            <a:pPr lvl="1">
              <a:buFont typeface="Wingdings" pitchFamily="2" charset="2"/>
              <a:buChar char="v"/>
            </a:pPr>
            <a:r>
              <a:rPr lang="en-US" sz="2800" dirty="0">
                <a:solidFill>
                  <a:schemeClr val="tx1"/>
                </a:solidFill>
                <a:latin typeface="Times New Roman" pitchFamily="18" charset="0"/>
                <a:cs typeface="Times New Roman" pitchFamily="18" charset="0"/>
              </a:rPr>
              <a:t> </a:t>
            </a:r>
            <a:r>
              <a:rPr lang="en-US" sz="2800" dirty="0" smtClean="0">
                <a:solidFill>
                  <a:schemeClr val="tx1"/>
                </a:solidFill>
                <a:latin typeface="Times New Roman" pitchFamily="18" charset="0"/>
                <a:cs typeface="Times New Roman" pitchFamily="18" charset="0"/>
              </a:rPr>
              <a:t>Plastics</a:t>
            </a:r>
            <a:r>
              <a:rPr lang="en-US" sz="2800" dirty="0">
                <a:solidFill>
                  <a:schemeClr val="tx1"/>
                </a:solidFill>
                <a:latin typeface="Times New Roman" pitchFamily="18" charset="0"/>
                <a:cs typeface="Times New Roman" pitchFamily="18" charset="0"/>
              </a:rPr>
              <a:t>.</a:t>
            </a:r>
          </a:p>
          <a:p>
            <a:pPr lvl="1">
              <a:buFont typeface="Wingdings" pitchFamily="2" charset="2"/>
              <a:buChar char="v"/>
            </a:pPr>
            <a:r>
              <a:rPr lang="en-US" sz="2800" dirty="0" smtClean="0">
                <a:solidFill>
                  <a:schemeClr val="tx1"/>
                </a:solidFill>
                <a:latin typeface="Times New Roman" pitchFamily="18" charset="0"/>
                <a:cs typeface="Times New Roman" pitchFamily="18" charset="0"/>
              </a:rPr>
              <a:t> Papers</a:t>
            </a:r>
            <a:r>
              <a:rPr lang="en-US" sz="2800" dirty="0">
                <a:solidFill>
                  <a:schemeClr val="tx1"/>
                </a:solidFill>
                <a:latin typeface="Times New Roman" pitchFamily="18" charset="0"/>
                <a:cs typeface="Times New Roman" pitchFamily="18" charset="0"/>
              </a:rPr>
              <a:t>.</a:t>
            </a:r>
          </a:p>
          <a:p>
            <a:pPr lvl="1">
              <a:buFont typeface="Wingdings" pitchFamily="2" charset="2"/>
              <a:buChar char="v"/>
            </a:pPr>
            <a:r>
              <a:rPr lang="en-US" sz="2800" dirty="0" smtClean="0">
                <a:solidFill>
                  <a:schemeClr val="tx1"/>
                </a:solidFill>
                <a:latin typeface="Times New Roman" pitchFamily="18" charset="0"/>
                <a:cs typeface="Times New Roman" pitchFamily="18" charset="0"/>
              </a:rPr>
              <a:t> Aluminum</a:t>
            </a:r>
            <a:r>
              <a:rPr lang="en-US" sz="2800" dirty="0">
                <a:solidFill>
                  <a:schemeClr val="tx1"/>
                </a:solidFill>
                <a:latin typeface="Times New Roman" pitchFamily="18" charset="0"/>
                <a:cs typeface="Times New Roman" pitchFamily="18" charset="0"/>
              </a:rPr>
              <a:t>.</a:t>
            </a:r>
          </a:p>
          <a:p>
            <a:pPr>
              <a:buFont typeface="Wingdings" pitchFamily="2" charset="2"/>
              <a:buChar char="v"/>
            </a:pPr>
            <a:endParaRPr lang="en-US" sz="2800" dirty="0">
              <a:solidFill>
                <a:schemeClr val="tx1"/>
              </a:solidFill>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sz="2800" dirty="0">
                <a:solidFill>
                  <a:schemeClr val="tx1"/>
                </a:solidFill>
                <a:latin typeface="Times New Roman" pitchFamily="18" charset="0"/>
                <a:cs typeface="Times New Roman" pitchFamily="18" charset="0"/>
              </a:rPr>
              <a:t>Major domestic waste products</a:t>
            </a:r>
          </a:p>
        </p:txBody>
      </p:sp>
    </p:spTree>
    <p:extLst>
      <p:ext uri="{BB962C8B-B14F-4D97-AF65-F5344CB8AC3E}">
        <p14:creationId xmlns="" xmlns:p14="http://schemas.microsoft.com/office/powerpoint/2010/main" val="1833605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209800"/>
            <a:ext cx="7408333" cy="3450696"/>
          </a:xfrm>
        </p:spPr>
        <p:txBody>
          <a:bodyPr>
            <a:normAutofit/>
          </a:bodyPr>
          <a:lstStyle/>
          <a:p>
            <a:pPr>
              <a:buFont typeface="Wingdings" pitchFamily="2" charset="2"/>
              <a:buChar char="v"/>
            </a:pPr>
            <a:r>
              <a:rPr lang="en-US" sz="2000" dirty="0" smtClean="0">
                <a:solidFill>
                  <a:schemeClr val="tx1"/>
                </a:solidFill>
                <a:latin typeface="Times New Roman" pitchFamily="18" charset="0"/>
                <a:cs typeface="Times New Roman" pitchFamily="18" charset="0"/>
              </a:rPr>
              <a:t>The </a:t>
            </a:r>
            <a:r>
              <a:rPr lang="en-US" sz="2000" dirty="0">
                <a:solidFill>
                  <a:schemeClr val="tx1"/>
                </a:solidFill>
                <a:latin typeface="Times New Roman" pitchFamily="18" charset="0"/>
                <a:cs typeface="Times New Roman" pitchFamily="18" charset="0"/>
              </a:rPr>
              <a:t>chief benefits of recycling include:</a:t>
            </a:r>
          </a:p>
          <a:p>
            <a:pPr>
              <a:buFont typeface="Wingdings" pitchFamily="2" charset="2"/>
              <a:buChar char="v"/>
            </a:pPr>
            <a:r>
              <a:rPr lang="en-US" sz="2000" dirty="0">
                <a:solidFill>
                  <a:schemeClr val="tx1"/>
                </a:solidFill>
                <a:latin typeface="Times New Roman" pitchFamily="18" charset="0"/>
                <a:cs typeface="Times New Roman" pitchFamily="18" charset="0"/>
              </a:rPr>
              <a:t>An easy process of reducing waste of energy.</a:t>
            </a:r>
          </a:p>
          <a:p>
            <a:pPr>
              <a:buFont typeface="Wingdings" pitchFamily="2" charset="2"/>
              <a:buChar char="v"/>
            </a:pPr>
            <a:r>
              <a:rPr lang="en-US" sz="2000" dirty="0">
                <a:solidFill>
                  <a:schemeClr val="tx1"/>
                </a:solidFill>
                <a:latin typeface="Times New Roman" pitchFamily="18" charset="0"/>
                <a:cs typeface="Times New Roman" pitchFamily="18" charset="0"/>
              </a:rPr>
              <a:t>Recycling reduces the need for clearance.</a:t>
            </a:r>
          </a:p>
          <a:p>
            <a:pPr>
              <a:buFont typeface="Wingdings" pitchFamily="2" charset="2"/>
              <a:buChar char="v"/>
            </a:pPr>
            <a:r>
              <a:rPr lang="en-US" sz="2000" dirty="0">
                <a:solidFill>
                  <a:schemeClr val="tx1"/>
                </a:solidFill>
                <a:latin typeface="Times New Roman" pitchFamily="18" charset="0"/>
                <a:cs typeface="Times New Roman" pitchFamily="18" charset="0"/>
              </a:rPr>
              <a:t>Recycling helps to restore the environment by reducing greenhouse gas emissions.</a:t>
            </a:r>
          </a:p>
          <a:p>
            <a:pPr>
              <a:buFont typeface="Wingdings" pitchFamily="2" charset="2"/>
              <a:buChar char="v"/>
            </a:pPr>
            <a:r>
              <a:rPr lang="en-US" sz="2000" dirty="0">
                <a:solidFill>
                  <a:schemeClr val="tx1"/>
                </a:solidFill>
                <a:latin typeface="Times New Roman" pitchFamily="18" charset="0"/>
                <a:cs typeface="Times New Roman" pitchFamily="18" charset="0"/>
              </a:rPr>
              <a:t>Recycling is important for children (Cheng, 2018).</a:t>
            </a:r>
          </a:p>
          <a:p>
            <a:pPr>
              <a:buFont typeface="Wingdings" pitchFamily="2" charset="2"/>
              <a:buChar char="v"/>
            </a:pPr>
            <a:r>
              <a:rPr lang="en-US" sz="2000" dirty="0">
                <a:solidFill>
                  <a:schemeClr val="tx1"/>
                </a:solidFill>
                <a:latin typeface="Times New Roman" pitchFamily="18" charset="0"/>
                <a:cs typeface="Times New Roman" pitchFamily="18" charset="0"/>
              </a:rPr>
              <a:t>Recycling helps in improving the quality of health and welfare.</a:t>
            </a:r>
          </a:p>
          <a:p>
            <a:pPr>
              <a:buFont typeface="Wingdings" pitchFamily="2" charset="2"/>
              <a:buChar char="v"/>
            </a:pPr>
            <a:endParaRPr lang="en-US" sz="2000" dirty="0" smtClean="0">
              <a:solidFill>
                <a:schemeClr val="tx1"/>
              </a:solidFill>
              <a:latin typeface="Times New Roman" pitchFamily="18" charset="0"/>
              <a:cs typeface="Times New Roman" pitchFamily="18" charset="0"/>
            </a:endParaRPr>
          </a:p>
          <a:p>
            <a:pPr>
              <a:buFont typeface="Wingdings" pitchFamily="2" charset="2"/>
              <a:buChar char="v"/>
            </a:pPr>
            <a:endParaRPr lang="en-US" sz="2000" dirty="0">
              <a:solidFill>
                <a:schemeClr val="tx1"/>
              </a:solidFill>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sz="2800" dirty="0">
                <a:solidFill>
                  <a:schemeClr val="tx1"/>
                </a:solidFill>
                <a:latin typeface="Times New Roman" pitchFamily="18" charset="0"/>
                <a:cs typeface="Times New Roman" pitchFamily="18" charset="0"/>
              </a:rPr>
              <a:t>Importance of </a:t>
            </a:r>
            <a:r>
              <a:rPr lang="en-US" sz="2800" dirty="0" smtClean="0">
                <a:solidFill>
                  <a:schemeClr val="tx1"/>
                </a:solidFill>
                <a:latin typeface="Times New Roman" pitchFamily="18" charset="0"/>
                <a:cs typeface="Times New Roman" pitchFamily="18" charset="0"/>
              </a:rPr>
              <a:t>Recycling </a:t>
            </a:r>
            <a:r>
              <a:rPr lang="en-US" sz="2800" dirty="0">
                <a:solidFill>
                  <a:schemeClr val="tx1"/>
                </a:solidFill>
                <a:latin typeface="Times New Roman" pitchFamily="18" charset="0"/>
                <a:cs typeface="Times New Roman" pitchFamily="18" charset="0"/>
              </a:rPr>
              <a:t>at </a:t>
            </a:r>
            <a:r>
              <a:rPr lang="en-US" sz="2800" dirty="0" smtClean="0">
                <a:solidFill>
                  <a:schemeClr val="tx1"/>
                </a:solidFill>
                <a:latin typeface="Times New Roman" pitchFamily="18" charset="0"/>
                <a:cs typeface="Times New Roman" pitchFamily="18" charset="0"/>
              </a:rPr>
              <a:t>Home</a:t>
            </a:r>
            <a:r>
              <a:rPr lang="en-US" sz="2800" dirty="0">
                <a:solidFill>
                  <a:schemeClr val="tx1"/>
                </a:solidFill>
                <a:latin typeface="Times New Roman" pitchFamily="18" charset="0"/>
                <a:cs typeface="Times New Roman" pitchFamily="18" charset="0"/>
              </a:rPr>
              <a:t/>
            </a:r>
            <a:br>
              <a:rPr lang="en-US" sz="2800" dirty="0">
                <a:solidFill>
                  <a:schemeClr val="tx1"/>
                </a:solidFill>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229412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362200"/>
            <a:ext cx="7408333" cy="3450696"/>
          </a:xfrm>
        </p:spPr>
        <p:txBody>
          <a:bodyPr>
            <a:normAutofit/>
          </a:bodyPr>
          <a:lstStyle/>
          <a:p>
            <a:pPr>
              <a:buFont typeface="Wingdings" pitchFamily="2" charset="2"/>
              <a:buChar char="v"/>
            </a:pPr>
            <a:r>
              <a:rPr lang="en-US" sz="2000" dirty="0" smtClean="0">
                <a:solidFill>
                  <a:schemeClr val="tx1"/>
                </a:solidFill>
                <a:latin typeface="Times New Roman" pitchFamily="18" charset="0"/>
                <a:cs typeface="Times New Roman" pitchFamily="18" charset="0"/>
              </a:rPr>
              <a:t>Recycling </a:t>
            </a:r>
            <a:r>
              <a:rPr lang="en-US" sz="2000" dirty="0">
                <a:solidFill>
                  <a:schemeClr val="tx1"/>
                </a:solidFill>
                <a:latin typeface="Times New Roman" pitchFamily="18" charset="0"/>
                <a:cs typeface="Times New Roman" pitchFamily="18" charset="0"/>
              </a:rPr>
              <a:t>at home has been faced with determined opposition based on the assertions that;</a:t>
            </a:r>
          </a:p>
          <a:p>
            <a:pPr>
              <a:buFont typeface="Wingdings" pitchFamily="2" charset="2"/>
              <a:buChar char="v"/>
            </a:pPr>
            <a:r>
              <a:rPr lang="en-US" sz="2000" dirty="0">
                <a:solidFill>
                  <a:schemeClr val="tx1"/>
                </a:solidFill>
                <a:latin typeface="Times New Roman" pitchFamily="18" charset="0"/>
                <a:cs typeface="Times New Roman" pitchFamily="18" charset="0"/>
              </a:rPr>
              <a:t>Recycling sites are always unhygienic (Cheng, 2018).</a:t>
            </a:r>
          </a:p>
          <a:p>
            <a:pPr>
              <a:buFont typeface="Wingdings" pitchFamily="2" charset="2"/>
              <a:buChar char="v"/>
            </a:pPr>
            <a:r>
              <a:rPr lang="en-US" sz="2000" dirty="0">
                <a:solidFill>
                  <a:schemeClr val="tx1"/>
                </a:solidFill>
                <a:latin typeface="Times New Roman" pitchFamily="18" charset="0"/>
                <a:cs typeface="Times New Roman" pitchFamily="18" charset="0"/>
              </a:rPr>
              <a:t>Products from recycled domestic waste are not durable.</a:t>
            </a:r>
          </a:p>
          <a:p>
            <a:pPr>
              <a:buFont typeface="Wingdings" pitchFamily="2" charset="2"/>
              <a:buChar char="v"/>
            </a:pPr>
            <a:r>
              <a:rPr lang="en-US" sz="2000" dirty="0">
                <a:solidFill>
                  <a:schemeClr val="tx1"/>
                </a:solidFill>
                <a:latin typeface="Times New Roman" pitchFamily="18" charset="0"/>
                <a:cs typeface="Times New Roman" pitchFamily="18" charset="0"/>
              </a:rPr>
              <a:t>Recycling might be costly.</a:t>
            </a:r>
          </a:p>
          <a:p>
            <a:pPr marL="0" indent="0">
              <a:buNone/>
            </a:pPr>
            <a:endParaRPr lang="en-US" sz="2000" dirty="0">
              <a:solidFill>
                <a:schemeClr val="tx1"/>
              </a:solidFill>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pPr marL="0" indent="0"/>
            <a:r>
              <a:rPr lang="en-US" sz="2800" dirty="0">
                <a:solidFill>
                  <a:schemeClr val="tx1"/>
                </a:solidFill>
                <a:latin typeface="Times New Roman" pitchFamily="18" charset="0"/>
                <a:cs typeface="Times New Roman" pitchFamily="18" charset="0"/>
              </a:rPr>
              <a:t>Opposing views against recycling at home</a:t>
            </a:r>
          </a:p>
        </p:txBody>
      </p:sp>
    </p:spTree>
    <p:extLst>
      <p:ext uri="{BB962C8B-B14F-4D97-AF65-F5344CB8AC3E}">
        <p14:creationId xmlns="" xmlns:p14="http://schemas.microsoft.com/office/powerpoint/2010/main" val="2188549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latin typeface="Times New Roman" pitchFamily="18" charset="0"/>
                <a:cs typeface="Times New Roman" pitchFamily="18" charset="0"/>
              </a:rPr>
              <a:t>Stance</a:t>
            </a:r>
            <a:br>
              <a:rPr lang="en-US" sz="2800" dirty="0">
                <a:solidFill>
                  <a:schemeClr val="tx1"/>
                </a:solidFill>
                <a:latin typeface="Times New Roman" pitchFamily="18" charset="0"/>
                <a:cs typeface="Times New Roman" pitchFamily="18" charset="0"/>
              </a:rPr>
            </a:br>
            <a:endParaRPr lang="en-US" sz="2800" dirty="0">
              <a:solidFill>
                <a:schemeClr val="tx1"/>
              </a:solidFill>
              <a:latin typeface="Times New Roman" pitchFamily="18" charset="0"/>
              <a:cs typeface="Times New Roman" pitchFamily="18" charset="0"/>
            </a:endParaRPr>
          </a:p>
        </p:txBody>
      </p:sp>
      <p:sp>
        <p:nvSpPr>
          <p:cNvPr id="2" name="Content Placeholder 1"/>
          <p:cNvSpPr>
            <a:spLocks noGrp="1"/>
          </p:cNvSpPr>
          <p:nvPr>
            <p:ph sz="quarter" idx="13"/>
          </p:nvPr>
        </p:nvSpPr>
        <p:spPr>
          <a:xfrm>
            <a:off x="685800" y="1905000"/>
            <a:ext cx="3822192" cy="3447288"/>
          </a:xfrm>
        </p:spPr>
        <p:txBody>
          <a:bodyPr>
            <a:normAutofit/>
          </a:bodyPr>
          <a:lstStyle/>
          <a:p>
            <a:pPr>
              <a:buFont typeface="Wingdings" pitchFamily="2" charset="2"/>
              <a:buChar char="v"/>
            </a:pPr>
            <a:r>
              <a:rPr lang="en-US" sz="2000" dirty="0" smtClean="0">
                <a:solidFill>
                  <a:schemeClr val="tx1"/>
                </a:solidFill>
                <a:latin typeface="Times New Roman" pitchFamily="18" charset="0"/>
                <a:cs typeface="Times New Roman" pitchFamily="18" charset="0"/>
              </a:rPr>
              <a:t>Recycling </a:t>
            </a:r>
            <a:r>
              <a:rPr lang="en-US" sz="2000" dirty="0">
                <a:solidFill>
                  <a:schemeClr val="tx1"/>
                </a:solidFill>
                <a:latin typeface="Times New Roman" pitchFamily="18" charset="0"/>
                <a:cs typeface="Times New Roman" pitchFamily="18" charset="0"/>
              </a:rPr>
              <a:t>at home does much benefit than risks</a:t>
            </a:r>
          </a:p>
          <a:p>
            <a:pPr>
              <a:buFont typeface="Wingdings" pitchFamily="2" charset="2"/>
              <a:buChar char="v"/>
            </a:pPr>
            <a:r>
              <a:rPr lang="en-US" sz="2000" dirty="0">
                <a:solidFill>
                  <a:schemeClr val="tx1"/>
                </a:solidFill>
                <a:latin typeface="Times New Roman" pitchFamily="18" charset="0"/>
                <a:cs typeface="Times New Roman" pitchFamily="18" charset="0"/>
              </a:rPr>
              <a:t>It helps in restoring environmental wellness.</a:t>
            </a:r>
          </a:p>
          <a:p>
            <a:pPr>
              <a:buFont typeface="Wingdings" pitchFamily="2" charset="2"/>
              <a:buChar char="v"/>
            </a:pPr>
            <a:r>
              <a:rPr lang="en-US" sz="2000" dirty="0">
                <a:solidFill>
                  <a:schemeClr val="tx1"/>
                </a:solidFill>
                <a:latin typeface="Times New Roman" pitchFamily="18" charset="0"/>
                <a:cs typeface="Times New Roman" pitchFamily="18" charset="0"/>
              </a:rPr>
              <a:t>It improves health and welfare (Cheng, 2018).</a:t>
            </a:r>
          </a:p>
          <a:p>
            <a:pPr>
              <a:buFont typeface="Wingdings" pitchFamily="2" charset="2"/>
              <a:buChar char="v"/>
            </a:pPr>
            <a:r>
              <a:rPr lang="en-US" sz="2000" dirty="0">
                <a:solidFill>
                  <a:schemeClr val="tx1"/>
                </a:solidFill>
                <a:latin typeface="Times New Roman" pitchFamily="18" charset="0"/>
                <a:cs typeface="Times New Roman" pitchFamily="18" charset="0"/>
              </a:rPr>
              <a:t>We should abide by the need for recycling at </a:t>
            </a:r>
            <a:r>
              <a:rPr lang="en-US" sz="2000" dirty="0" smtClean="0">
                <a:solidFill>
                  <a:schemeClr val="tx1"/>
                </a:solidFill>
                <a:latin typeface="Times New Roman" pitchFamily="18" charset="0"/>
                <a:cs typeface="Times New Roman" pitchFamily="18" charset="0"/>
              </a:rPr>
              <a:t>home.</a:t>
            </a:r>
            <a:endParaRPr lang="en-US" sz="2000" dirty="0">
              <a:solidFill>
                <a:schemeClr val="tx1"/>
              </a:solidFill>
              <a:latin typeface="Times New Roman" pitchFamily="18" charset="0"/>
              <a:cs typeface="Times New Roman" pitchFamily="18" charset="0"/>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 xmlns:a14="http://schemas.microsoft.com/office/drawing/2010/main" val="0"/>
              </a:ext>
            </a:extLst>
          </a:blip>
          <a:stretch>
            <a:fillRect/>
          </a:stretch>
        </p:blipFill>
        <p:spPr>
          <a:xfrm>
            <a:off x="4648200" y="1752600"/>
            <a:ext cx="3822700" cy="3810000"/>
          </a:xfrm>
        </p:spPr>
      </p:pic>
    </p:spTree>
    <p:extLst>
      <p:ext uri="{BB962C8B-B14F-4D97-AF65-F5344CB8AC3E}">
        <p14:creationId xmlns="" xmlns:p14="http://schemas.microsoft.com/office/powerpoint/2010/main" val="2903089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990600"/>
            <a:ext cx="7408333" cy="4876800"/>
          </a:xfrm>
        </p:spPr>
        <p:txBody>
          <a:bodyPr>
            <a:noAutofit/>
          </a:bodyPr>
          <a:lstStyle/>
          <a:p>
            <a:pPr>
              <a:buFont typeface="Wingdings" pitchFamily="2" charset="2"/>
              <a:buChar char="v"/>
            </a:pPr>
            <a:r>
              <a:rPr lang="en-US" dirty="0" smtClean="0">
                <a:solidFill>
                  <a:schemeClr val="tx1"/>
                </a:solidFill>
                <a:latin typeface="Times New Roman" pitchFamily="18" charset="0"/>
                <a:cs typeface="Times New Roman" pitchFamily="18" charset="0"/>
              </a:rPr>
              <a:t>In </a:t>
            </a:r>
            <a:r>
              <a:rPr lang="en-US" dirty="0">
                <a:solidFill>
                  <a:schemeClr val="tx1"/>
                </a:solidFill>
                <a:latin typeface="Times New Roman" pitchFamily="18" charset="0"/>
                <a:cs typeface="Times New Roman" pitchFamily="18" charset="0"/>
              </a:rPr>
              <a:t>summation, domestic waste products are the leading causes of environmental pollutions.</a:t>
            </a:r>
          </a:p>
          <a:p>
            <a:pPr>
              <a:buFont typeface="Wingdings" pitchFamily="2" charset="2"/>
              <a:buChar char="v"/>
            </a:pPr>
            <a:r>
              <a:rPr lang="en-US" dirty="0">
                <a:solidFill>
                  <a:schemeClr val="tx1"/>
                </a:solidFill>
                <a:latin typeface="Times New Roman" pitchFamily="18" charset="0"/>
                <a:cs typeface="Times New Roman" pitchFamily="18" charset="0"/>
              </a:rPr>
              <a:t>They lead to air pollution, water pollution, and soil pollution, as well (Cheng, 2018).</a:t>
            </a:r>
          </a:p>
          <a:p>
            <a:pPr>
              <a:buFont typeface="Wingdings" pitchFamily="2" charset="2"/>
              <a:buChar char="v"/>
            </a:pPr>
            <a:r>
              <a:rPr lang="en-US" dirty="0">
                <a:solidFill>
                  <a:schemeClr val="tx1"/>
                </a:solidFill>
                <a:latin typeface="Times New Roman" pitchFamily="18" charset="0"/>
                <a:cs typeface="Times New Roman" pitchFamily="18" charset="0"/>
              </a:rPr>
              <a:t>The major domestic environment pollutants include plastics and papers, among others.</a:t>
            </a:r>
          </a:p>
          <a:p>
            <a:pPr>
              <a:buFont typeface="Wingdings" pitchFamily="2" charset="2"/>
              <a:buChar char="v"/>
            </a:pPr>
            <a:r>
              <a:rPr lang="en-US" dirty="0">
                <a:solidFill>
                  <a:schemeClr val="tx1"/>
                </a:solidFill>
                <a:latin typeface="Times New Roman" pitchFamily="18" charset="0"/>
                <a:cs typeface="Times New Roman" pitchFamily="18" charset="0"/>
              </a:rPr>
              <a:t>Recycling at home stands a chance to make our domestic environments cleaner and very efficient in the future.</a:t>
            </a:r>
          </a:p>
          <a:p>
            <a:pPr>
              <a:buFont typeface="Wingdings" pitchFamily="2" charset="2"/>
              <a:buChar char="v"/>
            </a:pPr>
            <a:r>
              <a:rPr lang="en-US" dirty="0">
                <a:solidFill>
                  <a:schemeClr val="tx1"/>
                </a:solidFill>
                <a:latin typeface="Times New Roman" pitchFamily="18" charset="0"/>
                <a:cs typeface="Times New Roman" pitchFamily="18" charset="0"/>
              </a:rPr>
              <a:t>It is now the right time for every individual to subscribe to the benefits of recycling at home.</a:t>
            </a:r>
          </a:p>
          <a:p>
            <a:pPr>
              <a:buFont typeface="Wingdings" pitchFamily="2" charset="2"/>
              <a:buChar char="v"/>
            </a:pPr>
            <a:r>
              <a:rPr lang="en-US" dirty="0">
                <a:solidFill>
                  <a:schemeClr val="tx1"/>
                </a:solidFill>
                <a:latin typeface="Times New Roman" pitchFamily="18" charset="0"/>
                <a:cs typeface="Times New Roman" pitchFamily="18" charset="0"/>
              </a:rPr>
              <a:t>The earth is our home now and for many years to come. </a:t>
            </a:r>
          </a:p>
          <a:p>
            <a:pPr>
              <a:buFont typeface="Wingdings" pitchFamily="2" charset="2"/>
              <a:buChar char="v"/>
            </a:pPr>
            <a:endParaRPr lang="en-US" dirty="0">
              <a:solidFill>
                <a:schemeClr val="tx1"/>
              </a:solidFill>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sz="2800" dirty="0">
                <a:solidFill>
                  <a:schemeClr val="tx1"/>
                </a:solidFill>
                <a:latin typeface="Times New Roman" pitchFamily="18" charset="0"/>
                <a:cs typeface="Times New Roman" pitchFamily="18" charset="0"/>
              </a:rPr>
              <a:t>Conclusion</a:t>
            </a:r>
            <a:br>
              <a:rPr lang="en-US" sz="2800" dirty="0">
                <a:solidFill>
                  <a:schemeClr val="tx1"/>
                </a:solidFill>
                <a:latin typeface="Times New Roman" pitchFamily="18" charset="0"/>
                <a:cs typeface="Times New Roman" pitchFamily="18" charset="0"/>
              </a:rPr>
            </a:br>
            <a:endParaRPr lang="en-US" sz="2800" dirty="0">
              <a:solidFill>
                <a:schemeClr val="tx1"/>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8073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71600"/>
            <a:ext cx="7408333" cy="3450696"/>
          </a:xfrm>
        </p:spPr>
        <p:txBody>
          <a:bodyPr>
            <a:normAutofit/>
          </a:bodyPr>
          <a:lstStyle/>
          <a:p>
            <a:pPr marL="0" indent="0">
              <a:buNone/>
            </a:pPr>
            <a:r>
              <a:rPr lang="en-US" sz="2000" dirty="0" smtClean="0">
                <a:solidFill>
                  <a:schemeClr val="tx1"/>
                </a:solidFill>
                <a:latin typeface="Times New Roman" pitchFamily="18" charset="0"/>
                <a:cs typeface="Times New Roman" pitchFamily="18" charset="0"/>
              </a:rPr>
              <a:t>Cheng</a:t>
            </a:r>
            <a:r>
              <a:rPr lang="en-US" sz="2000" dirty="0">
                <a:solidFill>
                  <a:schemeClr val="tx1"/>
                </a:solidFill>
                <a:latin typeface="Times New Roman" pitchFamily="18" charset="0"/>
                <a:cs typeface="Times New Roman" pitchFamily="18" charset="0"/>
              </a:rPr>
              <a:t>, Y. (2018). “The Bag Is My Home”: Recycling “China Bags” in Contemporary African Art. </a:t>
            </a:r>
            <a:r>
              <a:rPr lang="en-US" sz="2000" i="1" dirty="0">
                <a:solidFill>
                  <a:schemeClr val="tx1"/>
                </a:solidFill>
                <a:latin typeface="Times New Roman" pitchFamily="18" charset="0"/>
                <a:cs typeface="Times New Roman" pitchFamily="18" charset="0"/>
              </a:rPr>
              <a:t>african arts</a:t>
            </a:r>
            <a:r>
              <a:rPr lang="en-US" sz="2000" dirty="0">
                <a:solidFill>
                  <a:schemeClr val="tx1"/>
                </a:solidFill>
                <a:latin typeface="Times New Roman" pitchFamily="18" charset="0"/>
                <a:cs typeface="Times New Roman" pitchFamily="18" charset="0"/>
              </a:rPr>
              <a:t>, </a:t>
            </a:r>
            <a:r>
              <a:rPr lang="en-US" sz="2000" i="1" dirty="0">
                <a:solidFill>
                  <a:schemeClr val="tx1"/>
                </a:solidFill>
                <a:latin typeface="Times New Roman" pitchFamily="18" charset="0"/>
                <a:cs typeface="Times New Roman" pitchFamily="18" charset="0"/>
              </a:rPr>
              <a:t>51</a:t>
            </a:r>
            <a:r>
              <a:rPr lang="en-US" sz="2000" dirty="0">
                <a:solidFill>
                  <a:schemeClr val="tx1"/>
                </a:solidFill>
                <a:latin typeface="Times New Roman" pitchFamily="18" charset="0"/>
                <a:cs typeface="Times New Roman" pitchFamily="18" charset="0"/>
              </a:rPr>
              <a:t>(02), 18-31.</a:t>
            </a:r>
          </a:p>
          <a:p>
            <a:pPr marL="0" indent="0">
              <a:buNone/>
            </a:pPr>
            <a:r>
              <a:rPr lang="en-US" sz="2000" dirty="0">
                <a:solidFill>
                  <a:schemeClr val="tx1"/>
                </a:solidFill>
                <a:latin typeface="Times New Roman" pitchFamily="18" charset="0"/>
                <a:cs typeface="Times New Roman" pitchFamily="18" charset="0"/>
              </a:rPr>
              <a:t>Lindner, S., Braungart, M., &amp; Essig, N. (2019). Comparison of eco-effectiveness and eco-efficiency based criteria for the construction of single-family homes. In </a:t>
            </a:r>
            <a:r>
              <a:rPr lang="en-US" sz="2000" i="1" dirty="0">
                <a:solidFill>
                  <a:schemeClr val="tx1"/>
                </a:solidFill>
                <a:latin typeface="Times New Roman" pitchFamily="18" charset="0"/>
                <a:cs typeface="Times New Roman" pitchFamily="18" charset="0"/>
              </a:rPr>
              <a:t>IOP Conference Series: Earth and Environmental Science</a:t>
            </a:r>
            <a:r>
              <a:rPr lang="en-US" sz="2000" dirty="0">
                <a:solidFill>
                  <a:schemeClr val="tx1"/>
                </a:solidFill>
                <a:latin typeface="Times New Roman" pitchFamily="18" charset="0"/>
                <a:cs typeface="Times New Roman" pitchFamily="18" charset="0"/>
              </a:rPr>
              <a:t> (Vol. 225, No. 1, p. 012041). IOP Publishing.</a:t>
            </a:r>
          </a:p>
          <a:p>
            <a:pPr marL="0" indent="0">
              <a:buNone/>
            </a:pPr>
            <a:r>
              <a:rPr lang="en-US" sz="2000" dirty="0">
                <a:solidFill>
                  <a:schemeClr val="tx1"/>
                </a:solidFill>
                <a:latin typeface="Times New Roman" pitchFamily="18" charset="0"/>
                <a:cs typeface="Times New Roman" pitchFamily="18" charset="0"/>
              </a:rPr>
              <a:t>McDonald, S., &amp; Oke, A. (2018). Recycling at home and work: An exploratory comparison. </a:t>
            </a:r>
            <a:r>
              <a:rPr lang="en-US" sz="2000" i="1" dirty="0">
                <a:solidFill>
                  <a:schemeClr val="tx1"/>
                </a:solidFill>
                <a:latin typeface="Times New Roman" pitchFamily="18" charset="0"/>
                <a:cs typeface="Times New Roman" pitchFamily="18" charset="0"/>
              </a:rPr>
              <a:t>Social Business</a:t>
            </a:r>
            <a:r>
              <a:rPr lang="en-US" sz="2000" dirty="0">
                <a:solidFill>
                  <a:schemeClr val="tx1"/>
                </a:solidFill>
                <a:latin typeface="Times New Roman" pitchFamily="18" charset="0"/>
                <a:cs typeface="Times New Roman" pitchFamily="18" charset="0"/>
              </a:rPr>
              <a:t>, </a:t>
            </a:r>
            <a:r>
              <a:rPr lang="en-US" sz="2000" i="1" dirty="0">
                <a:solidFill>
                  <a:schemeClr val="tx1"/>
                </a:solidFill>
                <a:latin typeface="Times New Roman" pitchFamily="18" charset="0"/>
                <a:cs typeface="Times New Roman" pitchFamily="18" charset="0"/>
              </a:rPr>
              <a:t>8</a:t>
            </a:r>
            <a:r>
              <a:rPr lang="en-US" sz="2000" dirty="0">
                <a:solidFill>
                  <a:schemeClr val="tx1"/>
                </a:solidFill>
                <a:latin typeface="Times New Roman" pitchFamily="18" charset="0"/>
                <a:cs typeface="Times New Roman" pitchFamily="18" charset="0"/>
              </a:rPr>
              <a:t>(2), 145-165.</a:t>
            </a:r>
          </a:p>
          <a:p>
            <a:pPr marL="0" indent="0">
              <a:buNone/>
            </a:pPr>
            <a:endParaRPr lang="en-US" sz="2000" dirty="0">
              <a:solidFill>
                <a:schemeClr val="tx1"/>
              </a:solidFill>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sz="2800" dirty="0">
                <a:solidFill>
                  <a:schemeClr val="tx1"/>
                </a:solidFill>
                <a:latin typeface="Times New Roman" pitchFamily="18" charset="0"/>
                <a:cs typeface="Times New Roman" pitchFamily="18" charset="0"/>
              </a:rPr>
              <a:t>References</a:t>
            </a:r>
            <a:br>
              <a:rPr lang="en-US" sz="2800" dirty="0">
                <a:solidFill>
                  <a:schemeClr val="tx1"/>
                </a:solidFill>
                <a:latin typeface="Times New Roman" pitchFamily="18" charset="0"/>
                <a:cs typeface="Times New Roman" pitchFamily="18" charset="0"/>
              </a:rPr>
            </a:br>
            <a:endParaRPr lang="en-US" sz="2800" dirty="0">
              <a:solidFill>
                <a:schemeClr val="tx1"/>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9960347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51</TotalTime>
  <Words>1016</Words>
  <Application>Microsoft Office PowerPoint</Application>
  <PresentationFormat>On-screen Show (4:3)</PresentationFormat>
  <Paragraphs>61</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Waveform</vt:lpstr>
      <vt:lpstr>Persuasive Speech   Recycling at Home </vt:lpstr>
      <vt:lpstr>Introduction </vt:lpstr>
      <vt:lpstr>Effects of domestic waste products</vt:lpstr>
      <vt:lpstr>Major domestic waste products</vt:lpstr>
      <vt:lpstr>Importance of Recycling at Home </vt:lpstr>
      <vt:lpstr>Opposing views against recycling at home</vt:lpstr>
      <vt:lpstr>Stance </vt:lpstr>
      <vt:lpstr>Conclusion </vt:lpstr>
      <vt:lpstr>References </vt:lpstr>
    </vt:vector>
  </TitlesOfParts>
  <Company>Ministry of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Persuasive Speech  Recycling At Home</dc:title>
  <dc:creator>HP</dc:creator>
  <cp:lastModifiedBy>ADM</cp:lastModifiedBy>
  <cp:revision>7</cp:revision>
  <dcterms:created xsi:type="dcterms:W3CDTF">2019-06-21T18:26:15Z</dcterms:created>
  <dcterms:modified xsi:type="dcterms:W3CDTF">2019-06-22T08:49:30Z</dcterms:modified>
</cp:coreProperties>
</file>